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75" r:id="rId2"/>
    <p:sldId id="314" r:id="rId3"/>
    <p:sldId id="262" r:id="rId4"/>
    <p:sldId id="265" r:id="rId5"/>
    <p:sldId id="316" r:id="rId6"/>
    <p:sldId id="318" r:id="rId7"/>
    <p:sldId id="319" r:id="rId8"/>
    <p:sldId id="317" r:id="rId9"/>
    <p:sldId id="266" r:id="rId10"/>
    <p:sldId id="321" r:id="rId11"/>
    <p:sldId id="315" r:id="rId12"/>
  </p:sldIdLst>
  <p:sldSz cx="9144000" cy="6858000" type="screen4x3"/>
  <p:notesSz cx="6934200" cy="9220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6" autoAdjust="0"/>
    <p:restoredTop sz="94286" autoAdjust="0"/>
  </p:normalViewPr>
  <p:slideViewPr>
    <p:cSldViewPr>
      <p:cViewPr varScale="1">
        <p:scale>
          <a:sx n="81" d="100"/>
          <a:sy n="81" d="100"/>
        </p:scale>
        <p:origin x="171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54" y="2404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FE20DE9-5342-4A05-F422-9C4D688426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27B62A-EDCE-ECC4-DC36-AD5DD04DA3A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029C1835-CA40-4069-BF9A-5A50C28F6281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064B69-BE56-C7E0-9678-B6CD5055E4E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56650"/>
            <a:ext cx="3005138" cy="461963"/>
          </a:xfrm>
          <a:prstGeom prst="rect">
            <a:avLst/>
          </a:prstGeom>
        </p:spPr>
        <p:txBody>
          <a:bodyPr vert="horz" lIns="92301" tIns="46151" rIns="92301" bIns="46151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CAD934-E417-CBF9-65D1-86561F173D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27475" y="8756650"/>
            <a:ext cx="3005138" cy="461963"/>
          </a:xfrm>
          <a:prstGeom prst="rect">
            <a:avLst/>
          </a:prstGeom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838000E-0DDE-45C6-AA49-57C2A1EE33C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E14F866-39E5-7D20-7CA2-04D7365CABD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963AC7-29B4-81C6-F381-DEA8EB9D4C7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14C5426-2F82-4EFD-BAC1-330064C8C7A2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34878074-7E2E-9A79-462D-D2277922A74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0563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01" tIns="46151" rIns="92301" bIns="4615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2CCA582-447B-E2C7-ABEF-A0758B3401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93738" y="4379913"/>
            <a:ext cx="5546725" cy="4149725"/>
          </a:xfrm>
          <a:prstGeom prst="rect">
            <a:avLst/>
          </a:prstGeom>
        </p:spPr>
        <p:txBody>
          <a:bodyPr vert="horz" lIns="92301" tIns="46151" rIns="92301" bIns="4615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463D1B-7A6F-46D6-D604-E639A626AAE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756650"/>
            <a:ext cx="3005138" cy="461963"/>
          </a:xfrm>
          <a:prstGeom prst="rect">
            <a:avLst/>
          </a:prstGeom>
        </p:spPr>
        <p:txBody>
          <a:bodyPr vert="horz" lIns="92301" tIns="46151" rIns="92301" bIns="46151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EEFA25-CA1C-5B6C-561B-8D05E68CBB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927475" y="8756650"/>
            <a:ext cx="3005138" cy="461963"/>
          </a:xfrm>
          <a:prstGeom prst="rect">
            <a:avLst/>
          </a:prstGeom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D7C6854-AE3C-4AEB-B946-38F327F452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4BCEAE42-B072-7312-0A69-6CE3E20F68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472394F5-919C-B032-04C7-FD838E08BD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The exact overhead expense on each item sold is difficult to determine accurately.  You may approximate the overhead expense of each item.  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For example, if your total overhead expenses are 40% of total sales, you may estimate the overhead expense of each item sold to be 40% of its retail price.  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Net Profit vs Net Loss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When the markup of an item is greater than its overhead expenses, you make a net profit on the item.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When the markup of an item is less than its overhead expense, you make a net profit on the item.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DF1F5B5A-A8C7-FC57-C498-CD4736FDEE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74874C-CAE6-4AFA-81F7-CBE701B35AE6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4BCEAE42-B072-7312-0A69-6CE3E20F68E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472394F5-919C-B032-04C7-FD838E08BDC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The exact overhead expense on each item sold is difficult to determine accurately.  You may approximate the overhead expense of each item.  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For example, if your total overhead expenses are 40% of total sales, you may estimate the overhead expense of each item sold to be 40% of its retail price.  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Net Profit vs Net Loss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When the markup of an item is greater than its overhead expenses, you make a net profit on the item.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When the markup of an item is less than its overhead expense, you make a net profit on the item.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DF1F5B5A-A8C7-FC57-C498-CD4736FDEE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674874C-CAE6-4AFA-81F7-CBE701B35AE6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983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>
            <a:extLst>
              <a:ext uri="{FF2B5EF4-FFF2-40B4-BE49-F238E27FC236}">
                <a16:creationId xmlns:a16="http://schemas.microsoft.com/office/drawing/2014/main" id="{35C077EA-D5D4-F1DD-A751-7158035EED2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>
            <a:extLst>
              <a:ext uri="{FF2B5EF4-FFF2-40B4-BE49-F238E27FC236}">
                <a16:creationId xmlns:a16="http://schemas.microsoft.com/office/drawing/2014/main" id="{B6EA2BD1-21B4-C0A9-2BD4-3423B8D0B1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Of means Multiplication</a:t>
            </a:r>
          </a:p>
          <a:p>
            <a:pPr eaLnBrk="1" hangingPunct="1">
              <a:spcBef>
                <a:spcPct val="0"/>
              </a:spcBef>
            </a:pPr>
            <a:endParaRPr lang="en-US" altLang="en-US"/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40% of $399.99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.4 x 399.99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159.996 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/>
              <a:t>Rounds to $160.00</a:t>
            </a:r>
          </a:p>
        </p:txBody>
      </p:sp>
      <p:sp>
        <p:nvSpPr>
          <p:cNvPr id="17412" name="Slide Number Placeholder 3">
            <a:extLst>
              <a:ext uri="{FF2B5EF4-FFF2-40B4-BE49-F238E27FC236}">
                <a16:creationId xmlns:a16="http://schemas.microsoft.com/office/drawing/2014/main" id="{B4BCA405-ED73-B391-BE5F-6CDF43A744A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8E65087-DF76-4421-810E-896DF89E1790}" type="slidenum">
              <a:rPr lang="en-US" altLang="en-US" smtClean="0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CBB63F5-FFC2-1318-CF31-F15F59670665}"/>
              </a:ext>
            </a:extLst>
          </p:cNvPr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F329A1C4-0588-1D7C-20C4-877EAC65E6F8}"/>
              </a:ext>
            </a:extLst>
          </p:cNvPr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6">
            <a:extLst>
              <a:ext uri="{FF2B5EF4-FFF2-40B4-BE49-F238E27FC236}">
                <a16:creationId xmlns:a16="http://schemas.microsoft.com/office/drawing/2014/main" id="{517F720A-9A4F-BB32-C5CA-02B321F9C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F1B65B-1810-4A74-A0E1-F2FEC20955E2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5" name="Footer Placeholder 19">
            <a:extLst>
              <a:ext uri="{FF2B5EF4-FFF2-40B4-BE49-F238E27FC236}">
                <a16:creationId xmlns:a16="http://schemas.microsoft.com/office/drawing/2014/main" id="{ACB92101-E9F1-D525-BF31-C1D45277B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9">
            <a:extLst>
              <a:ext uri="{FF2B5EF4-FFF2-40B4-BE49-F238E27FC236}">
                <a16:creationId xmlns:a16="http://schemas.microsoft.com/office/drawing/2014/main" id="{9F8E39FE-3E34-42B0-B887-32D4DC0BB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A3E75-AD41-4538-A5CD-F6A1D84BE2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3004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>
            <a:extLst>
              <a:ext uri="{FF2B5EF4-FFF2-40B4-BE49-F238E27FC236}">
                <a16:creationId xmlns:a16="http://schemas.microsoft.com/office/drawing/2014/main" id="{5D620B01-338B-2A0B-5D61-5FCF85A1F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87024-EB21-4993-A7DE-F21A6C6BC372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8F53B5F3-6CE7-77F4-A9A0-81C345626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>
            <a:extLst>
              <a:ext uri="{FF2B5EF4-FFF2-40B4-BE49-F238E27FC236}">
                <a16:creationId xmlns:a16="http://schemas.microsoft.com/office/drawing/2014/main" id="{D3855ECA-E0CD-2838-1B6D-FA0D8997E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6B59A-0218-4D8E-8212-776D937C3F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4639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>
            <a:extLst>
              <a:ext uri="{FF2B5EF4-FFF2-40B4-BE49-F238E27FC236}">
                <a16:creationId xmlns:a16="http://schemas.microsoft.com/office/drawing/2014/main" id="{0D36E2BF-F1D5-99C1-5BDB-CFE6B90E5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38679-D0DD-48AD-A980-8D596B46975C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2D2542DD-0C36-B34D-7772-D37A3FF83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>
            <a:extLst>
              <a:ext uri="{FF2B5EF4-FFF2-40B4-BE49-F238E27FC236}">
                <a16:creationId xmlns:a16="http://schemas.microsoft.com/office/drawing/2014/main" id="{34BBAC8C-244E-C86B-E363-208F390AE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DDCE5-065C-4306-9840-840231A488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9240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>
            <a:extLst>
              <a:ext uri="{FF2B5EF4-FFF2-40B4-BE49-F238E27FC236}">
                <a16:creationId xmlns:a16="http://schemas.microsoft.com/office/drawing/2014/main" id="{BC282D7C-DE2E-5024-8540-FC5BCF458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2B774-1E66-40E0-81B2-1D23940BA63F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5" name="Footer Placeholder 9">
            <a:extLst>
              <a:ext uri="{FF2B5EF4-FFF2-40B4-BE49-F238E27FC236}">
                <a16:creationId xmlns:a16="http://schemas.microsoft.com/office/drawing/2014/main" id="{1B5702D8-E2DC-D74B-925C-37D5004F8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>
            <a:extLst>
              <a:ext uri="{FF2B5EF4-FFF2-40B4-BE49-F238E27FC236}">
                <a16:creationId xmlns:a16="http://schemas.microsoft.com/office/drawing/2014/main" id="{66579D2C-1B60-55B0-DF2D-6CFFD7917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D4FA5-143E-4FA6-A0BA-4989318413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404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3789EF-BBC4-2FC9-9EB9-27F0F9DE754C}"/>
              </a:ext>
            </a:extLst>
          </p:cNvPr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BC15CD9-FF7A-0F78-B3FD-91BB2185BC52}"/>
              </a:ext>
            </a:extLst>
          </p:cNvPr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A8D4ADB-0012-E3D9-55B1-6DE9FF8ED704}"/>
              </a:ext>
            </a:extLst>
          </p:cNvPr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62C484A-9C8B-BAEF-C993-E136A3CA9F1C}"/>
              </a:ext>
            </a:extLst>
          </p:cNvPr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7E85D894-2297-4121-FD98-EED5E3F04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48E04BD-8370-4EC8-9F6B-17525E37AE4D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F2ED739-C445-B4E8-E4B9-04FCB41CF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2740E5F-7F81-95E3-3D8E-B90CC79F1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A4658-E79F-4EFC-8296-BA725948AE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1829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3">
            <a:extLst>
              <a:ext uri="{FF2B5EF4-FFF2-40B4-BE49-F238E27FC236}">
                <a16:creationId xmlns:a16="http://schemas.microsoft.com/office/drawing/2014/main" id="{95C56AE0-1DD0-8A9B-6A72-EAA0116CF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917356-B5EB-4169-9EBD-68F67D5A3328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6" name="Footer Placeholder 9">
            <a:extLst>
              <a:ext uri="{FF2B5EF4-FFF2-40B4-BE49-F238E27FC236}">
                <a16:creationId xmlns:a16="http://schemas.microsoft.com/office/drawing/2014/main" id="{C1C6C04F-9912-4C44-1CB8-3BB808F25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>
            <a:extLst>
              <a:ext uri="{FF2B5EF4-FFF2-40B4-BE49-F238E27FC236}">
                <a16:creationId xmlns:a16="http://schemas.microsoft.com/office/drawing/2014/main" id="{CDD80117-F70D-7D3B-8063-FE616FB60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555859-F4B1-48BA-89D8-9D5A00EE11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8744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FDB93C-B225-3A68-E03E-DDA30040F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8B40B2-C4C6-406F-8CE5-B8DE4B3E17DB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398EF0-5359-4BCB-D407-6ADD9F8FC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586CB7-D109-5F6D-3454-CA4AD12B6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92845-DDA9-4ECE-8907-0B0A92CA51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587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3">
            <a:extLst>
              <a:ext uri="{FF2B5EF4-FFF2-40B4-BE49-F238E27FC236}">
                <a16:creationId xmlns:a16="http://schemas.microsoft.com/office/drawing/2014/main" id="{FD9F99F6-E83E-5499-B25F-A04380F83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03703-3B90-45A4-8B7F-3423302A4DBB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4" name="Footer Placeholder 9">
            <a:extLst>
              <a:ext uri="{FF2B5EF4-FFF2-40B4-BE49-F238E27FC236}">
                <a16:creationId xmlns:a16="http://schemas.microsoft.com/office/drawing/2014/main" id="{122AB71A-828A-9531-83A2-94BC02624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>
            <a:extLst>
              <a:ext uri="{FF2B5EF4-FFF2-40B4-BE49-F238E27FC236}">
                <a16:creationId xmlns:a16="http://schemas.microsoft.com/office/drawing/2014/main" id="{5EEC9B9F-70F8-D062-E2BB-040363C24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E81394-03C1-424F-BF2D-49F1A32B3C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4075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1D90FF2-147D-A8B7-1663-2F81B83CECF6}"/>
              </a:ext>
            </a:extLst>
          </p:cNvPr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9200DE-4EDA-1388-2475-3D470CD9EA02}"/>
              </a:ext>
            </a:extLst>
          </p:cNvPr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>
            <a:extLst>
              <a:ext uri="{FF2B5EF4-FFF2-40B4-BE49-F238E27FC236}">
                <a16:creationId xmlns:a16="http://schemas.microsoft.com/office/drawing/2014/main" id="{908B168B-A5CC-852F-9C2C-3167F859D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9361BFE-E3EF-486C-A73A-C8F14E4B88B6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CF4FD070-D4B5-ECC6-132C-B4355606B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>
            <a:extLst>
              <a:ext uri="{FF2B5EF4-FFF2-40B4-BE49-F238E27FC236}">
                <a16:creationId xmlns:a16="http://schemas.microsoft.com/office/drawing/2014/main" id="{342BA80B-DE90-ECD5-384B-95ECDF7F1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63E56-4999-4B6A-B423-4342C10A87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2819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72D024-D5DE-73F2-E285-20C8B0FC6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69B3EB-D81C-4B3C-9940-30836FD01698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F5C633-9F63-76DC-9AB7-D4EC8ECF4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67D13E-5318-D1A9-A571-256F454CA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3E18-47AB-4754-8E9A-97013C535B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2301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E238139-590E-180C-BD89-3954FC5E4C6F}"/>
              </a:ext>
            </a:extLst>
          </p:cNvPr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 eaLnBrk="1" fontAlgn="auto" hangingPunct="1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78365D95-C7AD-F53E-F0C0-45D7F00E16D6}"/>
              </a:ext>
            </a:extLst>
          </p:cNvPr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9CB8C898-FE66-2567-7422-EE505CB4B3B1}"/>
              </a:ext>
            </a:extLst>
          </p:cNvPr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DA10D459-0269-75A8-7D46-F41518412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A0AD188-0EA7-470B-A1F7-72BB4FC410E1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BA0888E2-996E-1E2B-1CBA-28E88F1D94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BC58AA98-68F4-CD72-E1F4-E5C0F27157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E1A79-45A4-4528-9A0A-76BAB6EF0AF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276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>
            <a:extLst>
              <a:ext uri="{FF2B5EF4-FFF2-40B4-BE49-F238E27FC236}">
                <a16:creationId xmlns:a16="http://schemas.microsoft.com/office/drawing/2014/main" id="{FE254665-350F-F604-0B18-69D3C3848543}"/>
              </a:ext>
            </a:extLst>
          </p:cNvPr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0C78BE6-379B-3760-E347-B04E17C6C376}"/>
              </a:ext>
            </a:extLst>
          </p:cNvPr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Donut 10">
            <a:extLst>
              <a:ext uri="{FF2B5EF4-FFF2-40B4-BE49-F238E27FC236}">
                <a16:creationId xmlns:a16="http://schemas.microsoft.com/office/drawing/2014/main" id="{D0937CE7-9E51-D8C2-EE52-86F005A431DB}"/>
              </a:ext>
            </a:extLst>
          </p:cNvPr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3E85C52-FE1A-DC28-F52D-8C58AC16322D}"/>
              </a:ext>
            </a:extLst>
          </p:cNvPr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DD41C704-8F90-F66D-A934-D77AA79BE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8">
            <a:extLst>
              <a:ext uri="{FF2B5EF4-FFF2-40B4-BE49-F238E27FC236}">
                <a16:creationId xmlns:a16="http://schemas.microsoft.com/office/drawing/2014/main" id="{B61D3271-CBD1-CEEF-4263-77B7409265F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" name="Date Placeholder 23">
            <a:extLst>
              <a:ext uri="{FF2B5EF4-FFF2-40B4-BE49-F238E27FC236}">
                <a16:creationId xmlns:a16="http://schemas.microsoft.com/office/drawing/2014/main" id="{324E1C58-C422-9869-96D2-15D8DA42F0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FE222F0-DBF3-4517-BD54-DB7F8F57A7DC}" type="datetimeFigureOut">
              <a:rPr lang="en-US"/>
              <a:pPr>
                <a:defRPr/>
              </a:pPr>
              <a:t>12/8/2023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1D07A330-A4DC-3D8D-A97F-C8DF92D420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>
            <a:extLst>
              <a:ext uri="{FF2B5EF4-FFF2-40B4-BE49-F238E27FC236}">
                <a16:creationId xmlns:a16="http://schemas.microsoft.com/office/drawing/2014/main" id="{7A146852-1A72-D1AE-EA44-BCB29F23F5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B5A788"/>
                </a:solidFill>
                <a:latin typeface="Gill Sans MT" panose="020B0502020104020203" pitchFamily="34" charset="0"/>
              </a:defRPr>
            </a:lvl1pPr>
          </a:lstStyle>
          <a:p>
            <a:pPr>
              <a:defRPr/>
            </a:pPr>
            <a:fld id="{ACE222BE-C1A2-4429-833A-CC9E2759B2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C7FE119-AC43-6426-7698-D9F2B8095B77}"/>
              </a:ext>
            </a:extLst>
          </p:cNvPr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9" r:id="rId1"/>
    <p:sldLayoutId id="2147484154" r:id="rId2"/>
    <p:sldLayoutId id="2147484160" r:id="rId3"/>
    <p:sldLayoutId id="2147484155" r:id="rId4"/>
    <p:sldLayoutId id="2147484161" r:id="rId5"/>
    <p:sldLayoutId id="2147484156" r:id="rId6"/>
    <p:sldLayoutId id="2147484162" r:id="rId7"/>
    <p:sldLayoutId id="2147484163" r:id="rId8"/>
    <p:sldLayoutId id="2147484164" r:id="rId9"/>
    <p:sldLayoutId id="2147484157" r:id="rId10"/>
    <p:sldLayoutId id="214748415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anose="05020102010507070707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23CEC-9556-9568-D35B-BD7E4E57C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Why Businesses Use Markup?</a:t>
            </a:r>
          </a:p>
        </p:txBody>
      </p:sp>
      <p:sp>
        <p:nvSpPr>
          <p:cNvPr id="35843" name="Content Placeholder 2">
            <a:extLst>
              <a:ext uri="{FF2B5EF4-FFF2-40B4-BE49-F238E27FC236}">
                <a16:creationId xmlns:a16="http://schemas.microsoft.com/office/drawing/2014/main" id="{3591C7CF-2BD8-E0DC-94F8-30F311F97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the markup?</a:t>
            </a:r>
          </a:p>
          <a:p>
            <a:pPr lvl="1" eaLnBrk="1" hangingPunct="1"/>
            <a:r>
              <a:rPr lang="en-US" altLang="en-US"/>
              <a:t>Cover businesses operating expenses</a:t>
            </a:r>
          </a:p>
          <a:p>
            <a:pPr lvl="1" eaLnBrk="1" hangingPunct="1"/>
            <a:r>
              <a:rPr lang="en-US" altLang="en-US"/>
              <a:t>Cover  Business Taxes</a:t>
            </a:r>
          </a:p>
          <a:p>
            <a:pPr lvl="1" eaLnBrk="1" hangingPunct="1"/>
            <a:r>
              <a:rPr lang="en-US" altLang="en-US"/>
              <a:t>Make a profit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  <p:pic>
        <p:nvPicPr>
          <p:cNvPr id="10244" name="Picture 3" descr="C:\Documents and Settings\MPS User\Local Settings\Temporary Internet Files\Content.IE5\IGEEKA7W\MCj04403840000[1].png">
            <a:extLst>
              <a:ext uri="{FF2B5EF4-FFF2-40B4-BE49-F238E27FC236}">
                <a16:creationId xmlns:a16="http://schemas.microsoft.com/office/drawing/2014/main" id="{5B90566B-0F53-BA07-3B9E-20A30AC0E8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895600"/>
            <a:ext cx="37338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10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C110135-5395-C628-75D9-9D11D308CB86}"/>
              </a:ext>
            </a:extLst>
          </p:cNvPr>
          <p:cNvSpPr txBox="1"/>
          <p:nvPr/>
        </p:nvSpPr>
        <p:spPr>
          <a:xfrm>
            <a:off x="1524000" y="1219200"/>
            <a:ext cx="7321136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en-US" sz="3600" dirty="0">
                <a:solidFill>
                  <a:srgbClr val="FF0000"/>
                </a:solidFill>
              </a:rPr>
              <a:t>You should have a Net Loss of $133.55.  </a:t>
            </a:r>
          </a:p>
          <a:p>
            <a:pPr>
              <a:defRPr/>
            </a:pPr>
            <a:endParaRPr lang="en-US" altLang="en-US" sz="3600" dirty="0">
              <a:solidFill>
                <a:srgbClr val="FF0000"/>
              </a:solidFill>
            </a:endParaRPr>
          </a:p>
          <a:p>
            <a:pPr>
              <a:defRPr/>
            </a:pPr>
            <a:endParaRPr lang="en-US" altLang="en-US" sz="3600" dirty="0">
              <a:solidFill>
                <a:srgbClr val="FF0000"/>
              </a:solidFill>
            </a:endParaRPr>
          </a:p>
          <a:p>
            <a:pPr algn="ctr">
              <a:defRPr/>
            </a:pPr>
            <a:r>
              <a:rPr lang="en-US" altLang="en-US" sz="3600" dirty="0">
                <a:solidFill>
                  <a:srgbClr val="FF0000"/>
                </a:solidFill>
              </a:rPr>
              <a:t>If not, redo as you did something wrong.</a:t>
            </a:r>
          </a:p>
        </p:txBody>
      </p:sp>
    </p:spTree>
    <p:extLst>
      <p:ext uri="{BB962C8B-B14F-4D97-AF65-F5344CB8AC3E}">
        <p14:creationId xmlns:p14="http://schemas.microsoft.com/office/powerpoint/2010/main" val="1598198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1DB77-85FE-4788-4BCC-6A771663D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Assignment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C910B7C3-A5BD-EA0C-D06D-19A8BD4F2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Complete Calculating Net Profit and Loss:  In Google Classroom.  </a:t>
            </a:r>
            <a:r>
              <a:rPr lang="en-US" altLang="en-US"/>
              <a:t>This is due </a:t>
            </a:r>
            <a:r>
              <a:rPr lang="en-US" altLang="en-US" dirty="0"/>
              <a:t>today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45EDC-0E15-9ED6-B118-FC9E5A479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Net Profit: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B0E63-36D4-01BD-A99C-36BF5C3186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</a:rPr>
              <a:t>Gross Profit </a:t>
            </a:r>
            <a:r>
              <a:rPr lang="en-US" altLang="en-US" dirty="0"/>
              <a:t>= your Markup amount</a:t>
            </a:r>
          </a:p>
          <a:p>
            <a:pPr lvl="1"/>
            <a:r>
              <a:rPr lang="en-US" altLang="en-US" dirty="0"/>
              <a:t>It is the profit a company makes after deducting the costs associated with selling its products</a:t>
            </a:r>
          </a:p>
          <a:p>
            <a:r>
              <a:rPr lang="en-US" altLang="en-US" dirty="0"/>
              <a:t>When something is a gross profit, what does that </a:t>
            </a:r>
            <a:r>
              <a:rPr lang="en-US" altLang="en-US" dirty="0">
                <a:solidFill>
                  <a:srgbClr val="FF0000"/>
                </a:solidFill>
              </a:rPr>
              <a:t>GROSS</a:t>
            </a:r>
            <a:r>
              <a:rPr lang="en-US" altLang="en-US" dirty="0"/>
              <a:t> mean?</a:t>
            </a:r>
          </a:p>
          <a:p>
            <a:pPr lvl="1"/>
            <a:r>
              <a:rPr lang="en-US" altLang="en-US" dirty="0"/>
              <a:t>Profit before taxes.</a:t>
            </a:r>
          </a:p>
          <a:p>
            <a:r>
              <a:rPr lang="en-US" altLang="en-US" dirty="0">
                <a:solidFill>
                  <a:srgbClr val="FF0000"/>
                </a:solidFill>
              </a:rPr>
              <a:t>Net Profit:  </a:t>
            </a:r>
          </a:p>
          <a:p>
            <a:pPr lvl="1"/>
            <a:r>
              <a:rPr lang="en-US" altLang="en-US" dirty="0"/>
              <a:t>the companies true/full profit after working expenses are deducted from the gross profit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 descr="What is Overhead - CalNonprofits">
            <a:extLst>
              <a:ext uri="{FF2B5EF4-FFF2-40B4-BE49-F238E27FC236}">
                <a16:creationId xmlns:a16="http://schemas.microsoft.com/office/drawing/2014/main" id="{5667C0F1-836C-9489-FD03-910360D9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EBEEE7"/>
              </a:clrFrom>
              <a:clrTo>
                <a:srgbClr val="EBEEE7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5813" y="3429000"/>
            <a:ext cx="4456112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BF9312-898C-37E1-F6E1-94A359E41968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Overhead Expenses</a:t>
            </a:r>
          </a:p>
        </p:txBody>
      </p:sp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F597AC93-A306-C63C-F4B6-513B25647C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19200"/>
            <a:ext cx="8096250" cy="5029200"/>
          </a:xfrm>
        </p:spPr>
        <p:txBody>
          <a:bodyPr/>
          <a:lstStyle/>
          <a:p>
            <a:pPr lvl="1" eaLnBrk="1" hangingPunct="1"/>
            <a:r>
              <a:rPr lang="en-US" altLang="en-US" dirty="0">
                <a:solidFill>
                  <a:srgbClr val="FF0000"/>
                </a:solidFill>
              </a:rPr>
              <a:t>Overhead expenses </a:t>
            </a:r>
            <a:r>
              <a:rPr lang="en-US" altLang="en-US" dirty="0"/>
              <a:t>ongoing business expenses not directly attributed to creating/buying a product or service</a:t>
            </a:r>
          </a:p>
          <a:p>
            <a:pPr lvl="2" eaLnBrk="1" hangingPunct="1"/>
            <a:r>
              <a:rPr lang="en-US" altLang="en-US" dirty="0"/>
              <a:t>Also known as </a:t>
            </a:r>
            <a:r>
              <a:rPr lang="en-US" altLang="en-US" dirty="0">
                <a:solidFill>
                  <a:srgbClr val="FF0000"/>
                </a:solidFill>
              </a:rPr>
              <a:t>Operating Expenses</a:t>
            </a:r>
          </a:p>
          <a:p>
            <a:pPr lvl="2" eaLnBrk="1" hangingPunct="1"/>
            <a:r>
              <a:rPr lang="en-US" altLang="en-US" dirty="0"/>
              <a:t>Includes:</a:t>
            </a:r>
          </a:p>
          <a:p>
            <a:pPr lvl="3" eaLnBrk="1" hangingPunct="1"/>
            <a:r>
              <a:rPr lang="en-US" altLang="en-US" dirty="0"/>
              <a:t>wages and salaries of </a:t>
            </a:r>
            <a:br>
              <a:rPr lang="en-US" altLang="en-US" dirty="0"/>
            </a:br>
            <a:r>
              <a:rPr lang="en-US" altLang="en-US" dirty="0"/>
              <a:t>employees</a:t>
            </a:r>
          </a:p>
          <a:p>
            <a:pPr lvl="3" eaLnBrk="1" hangingPunct="1"/>
            <a:r>
              <a:rPr lang="en-US" altLang="en-US" dirty="0"/>
              <a:t>Utility charges:  lights, heat, electricity</a:t>
            </a:r>
          </a:p>
          <a:p>
            <a:pPr lvl="3" eaLnBrk="1" hangingPunct="1"/>
            <a:r>
              <a:rPr lang="en-US" altLang="en-US" dirty="0"/>
              <a:t>Rent/loan payments</a:t>
            </a:r>
          </a:p>
          <a:p>
            <a:pPr lvl="3" eaLnBrk="1" hangingPunct="1"/>
            <a:r>
              <a:rPr lang="en-US" altLang="en-US" dirty="0"/>
              <a:t>Supplies</a:t>
            </a:r>
          </a:p>
          <a:p>
            <a:pPr lvl="3" eaLnBrk="1" hangingPunct="1"/>
            <a:r>
              <a:rPr lang="en-US" altLang="en-US" dirty="0"/>
              <a:t>Advertising</a:t>
            </a:r>
          </a:p>
          <a:p>
            <a:pPr lvl="3" eaLnBrk="1" hangingPunct="1"/>
            <a:r>
              <a:rPr lang="en-US" altLang="en-US" dirty="0"/>
              <a:t>Taxes</a:t>
            </a:r>
            <a:endParaRPr lang="en-US" altLang="en-US" dirty="0">
              <a:solidFill>
                <a:srgbClr val="00B0F0"/>
              </a:solidFill>
            </a:endParaRPr>
          </a:p>
          <a:p>
            <a:pPr lvl="2" eaLnBrk="1" hangingPunct="1"/>
            <a:endParaRPr lang="en-US" altLang="en-US" dirty="0">
              <a:solidFill>
                <a:srgbClr val="FF0000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6761DD5C-0E80-DB2E-40D1-7437BBB74649}"/>
              </a:ext>
            </a:extLst>
          </p:cNvPr>
          <p:cNvSpPr/>
          <p:nvPr/>
        </p:nvSpPr>
        <p:spPr>
          <a:xfrm>
            <a:off x="4800600" y="4724400"/>
            <a:ext cx="1219200" cy="457200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Cost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5CEAB2-D8B6-EFCB-334D-AC9982F20436}"/>
              </a:ext>
            </a:extLst>
          </p:cNvPr>
          <p:cNvSpPr/>
          <p:nvPr/>
        </p:nvSpPr>
        <p:spPr>
          <a:xfrm>
            <a:off x="7696200" y="3581400"/>
            <a:ext cx="1238250" cy="533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Expenses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F0A3522-84F2-722C-1076-F1F60C3ECB34}"/>
              </a:ext>
            </a:extLst>
          </p:cNvPr>
          <p:cNvCxnSpPr>
            <a:cxnSpLocks/>
          </p:cNvCxnSpPr>
          <p:nvPr/>
        </p:nvCxnSpPr>
        <p:spPr>
          <a:xfrm>
            <a:off x="8382000" y="4038600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805CDAC-1806-C45D-7339-361438C38582}"/>
              </a:ext>
            </a:extLst>
          </p:cNvPr>
          <p:cNvCxnSpPr>
            <a:cxnSpLocks/>
          </p:cNvCxnSpPr>
          <p:nvPr/>
        </p:nvCxnSpPr>
        <p:spPr>
          <a:xfrm flipH="1">
            <a:off x="7543800" y="4038600"/>
            <a:ext cx="533400" cy="22860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8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8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6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97E83-43BA-881A-F486-19DD44020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Overhead Expenses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B0F706CD-2A86-F97A-E809-BC2E285AC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When calculating your markup, you want your profit to cover operating expenses and still make a profit</a:t>
            </a:r>
          </a:p>
          <a:p>
            <a:pPr eaLnBrk="1" hangingPunct="1">
              <a:defRPr/>
            </a:pPr>
            <a:r>
              <a:rPr lang="en-US" sz="2800" dirty="0"/>
              <a:t>It will look something like:</a:t>
            </a:r>
          </a:p>
          <a:p>
            <a:pPr lvl="1" eaLnBrk="1" hangingPunct="1">
              <a:defRPr/>
            </a:pPr>
            <a:r>
              <a:rPr lang="en-US" sz="2400" dirty="0"/>
              <a:t>Retail Price</a:t>
            </a:r>
          </a:p>
          <a:p>
            <a:pPr lvl="1" eaLnBrk="1" hangingPunct="1">
              <a:defRPr/>
            </a:pPr>
            <a:r>
              <a:rPr lang="en-US" sz="2400" dirty="0"/>
              <a:t>Less your cost = Gross Profit (AKA Markup Amount)</a:t>
            </a:r>
          </a:p>
          <a:p>
            <a:pPr lvl="1" eaLnBrk="1" hangingPunct="1">
              <a:defRPr/>
            </a:pPr>
            <a:r>
              <a:rPr lang="en-US" sz="2400" dirty="0"/>
              <a:t>Less Operating Expenses</a:t>
            </a:r>
          </a:p>
          <a:p>
            <a:pPr lvl="1" eaLnBrk="1" hangingPunct="1">
              <a:defRPr/>
            </a:pPr>
            <a:r>
              <a:rPr lang="en-US" sz="2400" dirty="0"/>
              <a:t>= Your Net Profit</a:t>
            </a:r>
          </a:p>
          <a:p>
            <a:pPr eaLnBrk="1" hangingPunct="1">
              <a:defRPr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E97E83-43BA-881A-F486-19DD44020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Overhead Expenses</a:t>
            </a:r>
          </a:p>
        </p:txBody>
      </p:sp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B0F706CD-2A86-F97A-E809-BC2E285AC1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/>
              <a:t>Overhead is an estimated percentage of gross sales – usually based on last year’s budget</a:t>
            </a:r>
          </a:p>
          <a:p>
            <a:pPr lvl="1" eaLnBrk="1" hangingPunct="1">
              <a:defRPr/>
            </a:pPr>
            <a:r>
              <a:rPr lang="en-US" sz="1800" dirty="0"/>
              <a:t>Ex:  Last year your Operating expenses were 10% of gross sales.  This year we estimate at 10% as we believe expenses will be about the same</a:t>
            </a:r>
          </a:p>
          <a:p>
            <a:pPr lvl="1" eaLnBrk="1" hangingPunct="1">
              <a:defRPr/>
            </a:pPr>
            <a:r>
              <a:rPr lang="en-US" sz="1800" dirty="0"/>
              <a:t>We want o mark up each product at least 10% to cover our operating expenses – more to make money</a:t>
            </a:r>
          </a:p>
          <a:p>
            <a:pPr eaLnBrk="1" hangingPunct="1">
              <a:defRPr/>
            </a:pPr>
            <a:r>
              <a:rPr lang="en-US" altLang="en-US" sz="2400" b="1" dirty="0">
                <a:solidFill>
                  <a:srgbClr val="FF0000"/>
                </a:solidFill>
              </a:rPr>
              <a:t>Net Profit</a:t>
            </a:r>
            <a:r>
              <a:rPr lang="en-US" altLang="en-US" sz="2400" dirty="0"/>
              <a:t>:  you made more money than you spent</a:t>
            </a:r>
          </a:p>
          <a:p>
            <a:pPr lvl="1" eaLnBrk="1" hangingPunct="1">
              <a:defRPr/>
            </a:pPr>
            <a:r>
              <a:rPr lang="en-US" altLang="en-US" sz="2000" dirty="0"/>
              <a:t>When your Markup amount &gt; Overhead expense </a:t>
            </a:r>
            <a:endParaRPr lang="en-US" altLang="en-US" sz="1800" dirty="0"/>
          </a:p>
          <a:p>
            <a:pPr eaLnBrk="1" hangingPunct="1">
              <a:defRPr/>
            </a:pPr>
            <a:r>
              <a:rPr lang="en-US" altLang="en-US" sz="2400" b="1" dirty="0">
                <a:solidFill>
                  <a:srgbClr val="FF0000"/>
                </a:solidFill>
              </a:rPr>
              <a:t>Net Loss</a:t>
            </a:r>
            <a:r>
              <a:rPr lang="en-US" altLang="en-US" sz="2400" dirty="0"/>
              <a:t>:  You spent more than you made</a:t>
            </a:r>
          </a:p>
          <a:p>
            <a:pPr lvl="1" eaLnBrk="1" hangingPunct="1">
              <a:defRPr/>
            </a:pPr>
            <a:r>
              <a:rPr lang="en-US" altLang="en-US" sz="2000" dirty="0"/>
              <a:t>If Markup amount &lt; Overhead expense </a:t>
            </a:r>
            <a:endParaRPr lang="en-US" altLang="en-US" sz="2400" dirty="0"/>
          </a:p>
          <a:p>
            <a:pPr eaLnBrk="1" hangingPunct="1">
              <a:defRPr/>
            </a:pPr>
            <a:endParaRPr lang="en-US" sz="2800" dirty="0"/>
          </a:p>
          <a:p>
            <a:pPr marL="82550" indent="0" eaLnBrk="1" hangingPunct="1">
              <a:buFont typeface="Wingdings 2" panose="05020102010507070707" pitchFamily="18" charset="2"/>
              <a:buNone/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  <a:p>
            <a:pPr eaLnBrk="1" hangingPunct="1">
              <a:defRPr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4208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1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D48E7-CC90-6995-8885-DBBDF1B1A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609600"/>
            <a:ext cx="7499350" cy="4800600"/>
          </a:xfrm>
        </p:spPr>
        <p:txBody>
          <a:bodyPr/>
          <a:lstStyle/>
          <a:p>
            <a:pPr>
              <a:defRPr/>
            </a:pPr>
            <a:r>
              <a:rPr lang="en-US" dirty="0"/>
              <a:t>Formula:  </a:t>
            </a:r>
            <a:r>
              <a:rPr lang="en-US" sz="2800" dirty="0">
                <a:solidFill>
                  <a:srgbClr val="FF0000"/>
                </a:solidFill>
              </a:rPr>
              <a:t>Retail price * Overhead Percentage</a:t>
            </a:r>
            <a:endParaRPr lang="en-US" altLang="en-US" sz="2800" dirty="0"/>
          </a:p>
          <a:p>
            <a:pPr>
              <a:defRPr/>
            </a:pPr>
            <a:r>
              <a:rPr lang="en-US" altLang="en-US" dirty="0"/>
              <a:t>Your total overhead expenses are 15% </a:t>
            </a:r>
            <a:r>
              <a:rPr lang="en-US" altLang="en-US" b="1" dirty="0"/>
              <a:t>of</a:t>
            </a:r>
            <a:r>
              <a:rPr lang="en-US" altLang="en-US" dirty="0"/>
              <a:t> total gross sales of $1 million dollars.  If you have an item that costs $1000 and sells for $1500:</a:t>
            </a:r>
          </a:p>
          <a:p>
            <a:pPr>
              <a:defRPr/>
            </a:pPr>
            <a:r>
              <a:rPr lang="en-US" altLang="en-US" sz="2400" dirty="0"/>
              <a:t>Your Retail Price = </a:t>
            </a:r>
            <a:r>
              <a:rPr lang="en-US" altLang="en-US" sz="2400" u="sng" dirty="0"/>
              <a:t>				</a:t>
            </a:r>
            <a:endParaRPr lang="en-US" altLang="en-US" sz="2400" dirty="0"/>
          </a:p>
          <a:p>
            <a:pPr>
              <a:defRPr/>
            </a:pPr>
            <a:r>
              <a:rPr lang="en-US" altLang="en-US" sz="2400" dirty="0"/>
              <a:t>Gross Profit = </a:t>
            </a:r>
            <a:r>
              <a:rPr lang="en-US" altLang="en-US" sz="2400" i="1" dirty="0">
                <a:solidFill>
                  <a:srgbClr val="FF0000"/>
                </a:solidFill>
              </a:rPr>
              <a:t>$1500 - 1000  </a:t>
            </a:r>
            <a:r>
              <a:rPr lang="en-US" altLang="en-US" sz="2400" dirty="0"/>
              <a:t>=     </a:t>
            </a:r>
            <a:r>
              <a:rPr lang="en-US" altLang="en-US" sz="2400" u="sng" dirty="0"/>
              <a:t>			</a:t>
            </a:r>
            <a:endParaRPr lang="en-US" altLang="en-US" sz="2400" dirty="0"/>
          </a:p>
          <a:p>
            <a:pPr>
              <a:defRPr/>
            </a:pPr>
            <a:r>
              <a:rPr lang="en-US" altLang="en-US" sz="2400" dirty="0"/>
              <a:t>Operating Expenses Amount? = </a:t>
            </a:r>
            <a:r>
              <a:rPr lang="en-US" altLang="en-US" sz="2400" i="1" dirty="0">
                <a:solidFill>
                  <a:srgbClr val="FF0000"/>
                </a:solidFill>
              </a:rPr>
              <a:t>$1500 * .15 </a:t>
            </a:r>
            <a:r>
              <a:rPr lang="en-US" altLang="en-US" sz="2400" dirty="0"/>
              <a:t>= </a:t>
            </a:r>
            <a:r>
              <a:rPr lang="en-US" altLang="en-US" sz="2400" u="sng" dirty="0"/>
              <a:t>		</a:t>
            </a:r>
            <a:endParaRPr lang="en-US" altLang="en-US" sz="2400" dirty="0"/>
          </a:p>
          <a:p>
            <a:pPr>
              <a:defRPr/>
            </a:pPr>
            <a:r>
              <a:rPr lang="en-US" altLang="en-US" sz="2400" dirty="0"/>
              <a:t>Do you have a Net Profit or Net Loss?  </a:t>
            </a:r>
          </a:p>
          <a:p>
            <a:pPr lvl="1">
              <a:defRPr/>
            </a:pPr>
            <a:r>
              <a:rPr lang="en-US" altLang="en-US" b="1" dirty="0">
                <a:solidFill>
                  <a:srgbClr val="FF0000"/>
                </a:solidFill>
              </a:rPr>
              <a:t>Gross Profit  –  Operating Expense Amount </a:t>
            </a:r>
            <a:endParaRPr lang="en-US" altLang="en-US" b="1" u="sng" dirty="0">
              <a:solidFill>
                <a:srgbClr val="FF0000"/>
              </a:solidFill>
            </a:endParaRPr>
          </a:p>
          <a:p>
            <a:pPr lvl="8">
              <a:defRPr/>
            </a:pPr>
            <a:r>
              <a:rPr lang="en-US" altLang="en-US" u="sng" dirty="0"/>
              <a:t>			</a:t>
            </a: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 marL="82550" indent="0">
              <a:buFont typeface="Wingdings 2" panose="05020102010507070707" pitchFamily="18" charset="2"/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048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D48E7-CC90-6995-8885-DBBDF1B1A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609600"/>
            <a:ext cx="7499350" cy="4800600"/>
          </a:xfrm>
        </p:spPr>
        <p:txBody>
          <a:bodyPr/>
          <a:lstStyle/>
          <a:p>
            <a:pPr>
              <a:defRPr/>
            </a:pPr>
            <a:r>
              <a:rPr lang="en-US" dirty="0"/>
              <a:t>Formula:  </a:t>
            </a:r>
            <a:r>
              <a:rPr lang="en-US" sz="2800" dirty="0">
                <a:solidFill>
                  <a:srgbClr val="FF0000"/>
                </a:solidFill>
              </a:rPr>
              <a:t>Retail price * Overhead Percentage</a:t>
            </a:r>
            <a:endParaRPr lang="en-US" altLang="en-US" sz="2800" dirty="0"/>
          </a:p>
          <a:p>
            <a:pPr>
              <a:defRPr/>
            </a:pPr>
            <a:r>
              <a:rPr lang="en-US" altLang="en-US" dirty="0"/>
              <a:t>Your total overhead expenses are 15% </a:t>
            </a:r>
            <a:r>
              <a:rPr lang="en-US" altLang="en-US" b="1" dirty="0"/>
              <a:t>of</a:t>
            </a:r>
            <a:r>
              <a:rPr lang="en-US" altLang="en-US" dirty="0"/>
              <a:t> total gross sales of $1 million dollars.  If you have an item that costs $1000 and sells for $1500:</a:t>
            </a:r>
          </a:p>
          <a:p>
            <a:pPr>
              <a:defRPr/>
            </a:pPr>
            <a:r>
              <a:rPr lang="en-US" altLang="en-US" sz="2400" dirty="0"/>
              <a:t>Your Retail Price = </a:t>
            </a:r>
            <a:r>
              <a:rPr lang="en-US" altLang="en-US" sz="2400" u="sng" dirty="0"/>
              <a:t>	</a:t>
            </a:r>
            <a:r>
              <a:rPr lang="en-US" altLang="en-US" sz="2400" u="sng" dirty="0">
                <a:solidFill>
                  <a:srgbClr val="FF0000"/>
                </a:solidFill>
              </a:rPr>
              <a:t>$1500</a:t>
            </a:r>
            <a:r>
              <a:rPr lang="en-US" altLang="en-US" sz="2400" u="sng" dirty="0"/>
              <a:t>			</a:t>
            </a:r>
            <a:endParaRPr lang="en-US" altLang="en-US" sz="2400" dirty="0"/>
          </a:p>
          <a:p>
            <a:pPr>
              <a:defRPr/>
            </a:pPr>
            <a:r>
              <a:rPr lang="en-US" altLang="en-US" sz="2400" dirty="0"/>
              <a:t>Gross Profit = $1500- 1000  =     </a:t>
            </a:r>
            <a:r>
              <a:rPr lang="en-US" altLang="en-US" sz="2400" u="sng" dirty="0"/>
              <a:t>		</a:t>
            </a:r>
            <a:r>
              <a:rPr lang="en-US" altLang="en-US" sz="2400" u="sng" dirty="0">
                <a:solidFill>
                  <a:srgbClr val="FF0000"/>
                </a:solidFill>
              </a:rPr>
              <a:t>$500</a:t>
            </a:r>
            <a:r>
              <a:rPr lang="en-US" altLang="en-US" sz="2400" u="sng" dirty="0"/>
              <a:t>	</a:t>
            </a:r>
            <a:endParaRPr lang="en-US" altLang="en-US" sz="2400" dirty="0"/>
          </a:p>
          <a:p>
            <a:pPr>
              <a:defRPr/>
            </a:pPr>
            <a:r>
              <a:rPr lang="en-US" altLang="en-US" sz="2400" dirty="0"/>
              <a:t>Operating Expenses Amount? = $1500 * .15 = </a:t>
            </a:r>
            <a:r>
              <a:rPr lang="en-US" altLang="en-US" sz="2400" u="sng" dirty="0">
                <a:solidFill>
                  <a:srgbClr val="FF0000"/>
                </a:solidFill>
              </a:rPr>
              <a:t>$225.00</a:t>
            </a:r>
            <a:endParaRPr lang="en-US" altLang="en-US" sz="2400" dirty="0"/>
          </a:p>
          <a:p>
            <a:pPr>
              <a:defRPr/>
            </a:pPr>
            <a:r>
              <a:rPr lang="en-US" altLang="en-US" sz="2400" dirty="0"/>
              <a:t>Do you have a Net Profit or Net Loss?  </a:t>
            </a:r>
          </a:p>
          <a:p>
            <a:pPr lvl="1">
              <a:defRPr/>
            </a:pPr>
            <a:r>
              <a:rPr lang="en-US" altLang="en-US" sz="2400" b="1" u="sng" dirty="0"/>
              <a:t>$500-$225  		</a:t>
            </a:r>
            <a:r>
              <a:rPr lang="en-US" altLang="en-US" sz="2400" b="1" u="sng" dirty="0">
                <a:solidFill>
                  <a:srgbClr val="FF0000"/>
                </a:solidFill>
              </a:rPr>
              <a:t>= $275.00 Net Profit</a:t>
            </a: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 marL="82550" indent="0">
              <a:buFont typeface="Wingdings 2" panose="05020102010507070707" pitchFamily="18" charset="2"/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243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D48E7-CC90-6995-8885-DBBDF1B1AB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609600"/>
            <a:ext cx="7499350" cy="4800600"/>
          </a:xfrm>
        </p:spPr>
        <p:txBody>
          <a:bodyPr/>
          <a:lstStyle/>
          <a:p>
            <a:pPr>
              <a:defRPr/>
            </a:pPr>
            <a:r>
              <a:rPr lang="en-US" dirty="0"/>
              <a:t>Formula:  </a:t>
            </a:r>
            <a:r>
              <a:rPr lang="en-US" sz="2800" dirty="0">
                <a:solidFill>
                  <a:srgbClr val="FF0000"/>
                </a:solidFill>
              </a:rPr>
              <a:t>Retail price * Overhead Percentage</a:t>
            </a:r>
            <a:endParaRPr lang="en-US" altLang="en-US" sz="2800" dirty="0"/>
          </a:p>
          <a:p>
            <a:pPr>
              <a:defRPr/>
            </a:pPr>
            <a:r>
              <a:rPr lang="en-US" altLang="en-US" dirty="0"/>
              <a:t>Your total overhead expenses are 15% </a:t>
            </a:r>
            <a:r>
              <a:rPr lang="en-US" altLang="en-US" b="1" dirty="0"/>
              <a:t>of</a:t>
            </a:r>
            <a:r>
              <a:rPr lang="en-US" altLang="en-US" dirty="0"/>
              <a:t> total gross sales of $1 million dollars.  If you have an item that costs $1000 and sells for $1500:</a:t>
            </a:r>
          </a:p>
          <a:p>
            <a:pPr>
              <a:defRPr/>
            </a:pPr>
            <a:r>
              <a:rPr lang="en-US" altLang="en-US" sz="2400" dirty="0"/>
              <a:t>What is your Retail Price?</a:t>
            </a:r>
          </a:p>
          <a:p>
            <a:pPr>
              <a:defRPr/>
            </a:pPr>
            <a:r>
              <a:rPr lang="en-US" altLang="en-US" sz="2400" dirty="0"/>
              <a:t>What is your Gross Profit </a:t>
            </a:r>
            <a:br>
              <a:rPr lang="en-US" altLang="en-US" sz="2400" dirty="0"/>
            </a:br>
            <a:r>
              <a:rPr lang="en-US" altLang="en-US" sz="2400" dirty="0"/>
              <a:t>Amount?</a:t>
            </a:r>
          </a:p>
          <a:p>
            <a:pPr>
              <a:defRPr/>
            </a:pPr>
            <a:r>
              <a:rPr lang="en-US" altLang="en-US" sz="2400" dirty="0"/>
              <a:t>What is your Operating Expenses</a:t>
            </a:r>
            <a:br>
              <a:rPr lang="en-US" altLang="en-US" sz="2400" dirty="0"/>
            </a:br>
            <a:r>
              <a:rPr lang="en-US" altLang="en-US" sz="2400" dirty="0"/>
              <a:t>Amount?</a:t>
            </a:r>
          </a:p>
          <a:p>
            <a:pPr>
              <a:defRPr/>
            </a:pPr>
            <a:r>
              <a:rPr lang="en-US" altLang="en-US" sz="2400" dirty="0"/>
              <a:t>Do you have a Net Profit or Net Loss?  </a:t>
            </a:r>
            <a:endParaRPr lang="en-US" altLang="en-US" b="1" dirty="0">
              <a:solidFill>
                <a:srgbClr val="FF0000"/>
              </a:solidFill>
            </a:endParaRPr>
          </a:p>
          <a:p>
            <a:pPr>
              <a:defRPr/>
            </a:pPr>
            <a:endParaRPr lang="en-US" altLang="en-US" dirty="0"/>
          </a:p>
          <a:p>
            <a:pPr>
              <a:defRPr/>
            </a:pPr>
            <a:endParaRPr lang="en-US" altLang="en-US" dirty="0"/>
          </a:p>
          <a:p>
            <a:pPr marL="82550" indent="0">
              <a:buFont typeface="Wingdings 2" panose="05020102010507070707" pitchFamily="18" charset="2"/>
              <a:buNone/>
              <a:defRPr/>
            </a:pPr>
            <a:endParaRPr lang="en-US" alt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CFC3ADF-A6B3-FFA7-3D9E-E9B612E364F7}"/>
              </a:ext>
            </a:extLst>
          </p:cNvPr>
          <p:cNvSpPr txBox="1">
            <a:spLocks/>
          </p:cNvSpPr>
          <p:nvPr/>
        </p:nvSpPr>
        <p:spPr bwMode="auto">
          <a:xfrm>
            <a:off x="6102350" y="3259138"/>
            <a:ext cx="2895600" cy="37512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65125" indent="-282575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36538" algn="l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Font typeface="Verdana" panose="020B0604030504040204" pitchFamily="34" charset="0"/>
              <a:buChar char="◦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5825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Wingdings 2" panose="05020102010507070707" pitchFamily="18" charset="2"/>
              <a:buChar char="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6963" indent="-17303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32D2E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6988" indent="-1825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4AA33"/>
              </a:buClr>
              <a:buFont typeface="Wingdings 2" panose="05020102010507070707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$1500</a:t>
            </a:r>
          </a:p>
          <a:p>
            <a:pPr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$500  </a:t>
            </a:r>
            <a:r>
              <a:rPr lang="en-US" altLang="en-US" sz="2000" dirty="0"/>
              <a:t>($1500-$1000)</a:t>
            </a:r>
          </a:p>
          <a:p>
            <a:pPr marL="82550" indent="0">
              <a:buFont typeface="Wingdings 2" panose="05020102010507070707" pitchFamily="18" charset="2"/>
              <a:buNone/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         </a:t>
            </a:r>
          </a:p>
          <a:p>
            <a:pPr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$225 </a:t>
            </a:r>
            <a:r>
              <a:rPr lang="en-US" altLang="en-US" sz="2000" dirty="0"/>
              <a:t>($1500 X.15)</a:t>
            </a:r>
          </a:p>
          <a:p>
            <a:pPr>
              <a:defRPr/>
            </a:pPr>
            <a:endParaRPr lang="en-US" altLang="en-US" sz="2400" dirty="0">
              <a:solidFill>
                <a:srgbClr val="FF0000"/>
              </a:solidFill>
            </a:endParaRPr>
          </a:p>
          <a:p>
            <a:pPr>
              <a:defRPr/>
            </a:pPr>
            <a:endParaRPr lang="en-US" altLang="en-US" sz="24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altLang="en-US" sz="2400" dirty="0">
                <a:solidFill>
                  <a:srgbClr val="FF0000"/>
                </a:solidFill>
              </a:rPr>
              <a:t>Net Profit of $275</a:t>
            </a:r>
          </a:p>
          <a:p>
            <a:pPr marL="82550" indent="0">
              <a:buFont typeface="Wingdings 2" panose="05020102010507070707" pitchFamily="18" charset="2"/>
              <a:buNone/>
              <a:defRPr/>
            </a:pPr>
            <a:r>
              <a:rPr lang="en-US" altLang="en-US" sz="2400" dirty="0"/>
              <a:t>   </a:t>
            </a:r>
            <a:r>
              <a:rPr lang="en-US" altLang="en-US" sz="2000" dirty="0"/>
              <a:t>(500-225 = $275)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63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5663D-6BA3-07CC-8D50-B055E881F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Example: Overhead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CBE5F5-BC5E-959E-8968-823DD3546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Your total overhead expenses are 35% </a:t>
            </a:r>
            <a:r>
              <a:rPr lang="en-US" altLang="en-US" sz="2800" b="1" dirty="0"/>
              <a:t>of</a:t>
            </a:r>
            <a:r>
              <a:rPr lang="en-US" altLang="en-US" sz="2800" dirty="0"/>
              <a:t> total gross sales.  If you have an item that costs $1000 and sells for $1333:</a:t>
            </a:r>
          </a:p>
          <a:p>
            <a:r>
              <a:rPr lang="en-US" altLang="en-US" sz="2400" dirty="0"/>
              <a:t>What is your Retail Price?</a:t>
            </a:r>
          </a:p>
          <a:p>
            <a:r>
              <a:rPr lang="en-US" altLang="en-US" sz="2400" dirty="0"/>
              <a:t>What is your Gross Profit </a:t>
            </a:r>
            <a:br>
              <a:rPr lang="en-US" altLang="en-US" sz="2400" dirty="0"/>
            </a:br>
            <a:r>
              <a:rPr lang="en-US" altLang="en-US" sz="2400" dirty="0"/>
              <a:t>Amount?</a:t>
            </a:r>
          </a:p>
          <a:p>
            <a:r>
              <a:rPr lang="en-US" altLang="en-US" sz="2400" dirty="0"/>
              <a:t>What is your Operating Expenses</a:t>
            </a:r>
            <a:br>
              <a:rPr lang="en-US" altLang="en-US" sz="2400" dirty="0"/>
            </a:br>
            <a:r>
              <a:rPr lang="en-US" altLang="en-US" sz="2400" dirty="0"/>
              <a:t>Amount?</a:t>
            </a:r>
          </a:p>
          <a:p>
            <a:r>
              <a:rPr lang="en-US" altLang="en-US" sz="2400" dirty="0"/>
              <a:t>Do you have a Net Profit or Net Loss?  </a:t>
            </a:r>
            <a:endParaRPr lang="en-US" altLang="en-US" b="1" dirty="0">
              <a:solidFill>
                <a:srgbClr val="FF0000"/>
              </a:solidFill>
            </a:endParaRPr>
          </a:p>
          <a:p>
            <a:endParaRPr lang="en-US" altLang="en-US" dirty="0"/>
          </a:p>
          <a:p>
            <a:pPr lvl="2" eaLnBrk="1" hangingPunct="1"/>
            <a:endParaRPr lang="en-US" altLang="en-US" b="1" dirty="0">
              <a:solidFill>
                <a:srgbClr val="FF0000"/>
              </a:solidFill>
            </a:endParaRPr>
          </a:p>
          <a:p>
            <a:pPr eaLnBrk="1" hangingPunct="1"/>
            <a:endParaRPr lang="en-US" altLang="en-US" dirty="0">
              <a:solidFill>
                <a:srgbClr val="FF0000"/>
              </a:solidFill>
            </a:endParaRPr>
          </a:p>
          <a:p>
            <a:pPr lvl="1" eaLnBrk="1" hangingPunct="1"/>
            <a:endParaRPr lang="en-US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7935</TotalTime>
  <Words>891</Words>
  <Application>Microsoft Office PowerPoint</Application>
  <PresentationFormat>On-screen Show (4:3)</PresentationFormat>
  <Paragraphs>114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Gill Sans MT</vt:lpstr>
      <vt:lpstr>Wingdings 2</vt:lpstr>
      <vt:lpstr>Verdana</vt:lpstr>
      <vt:lpstr>Calibri</vt:lpstr>
      <vt:lpstr>Solstice</vt:lpstr>
      <vt:lpstr>Why Businesses Use Markup?</vt:lpstr>
      <vt:lpstr>Net Profit:</vt:lpstr>
      <vt:lpstr>Overhead Expenses</vt:lpstr>
      <vt:lpstr>Overhead Expenses</vt:lpstr>
      <vt:lpstr>Overhead Expenses</vt:lpstr>
      <vt:lpstr>PowerPoint Presentation</vt:lpstr>
      <vt:lpstr>PowerPoint Presentation</vt:lpstr>
      <vt:lpstr>PowerPoint Presentation</vt:lpstr>
      <vt:lpstr>Example: Overhead</vt:lpstr>
      <vt:lpstr>PowerPoint Presentation</vt:lpstr>
      <vt:lpstr>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MPS</dc:creator>
  <cp:lastModifiedBy>Cassie Vetter</cp:lastModifiedBy>
  <cp:revision>230</cp:revision>
  <cp:lastPrinted>2013-03-15T16:47:25Z</cp:lastPrinted>
  <dcterms:created xsi:type="dcterms:W3CDTF">2009-11-03T16:12:41Z</dcterms:created>
  <dcterms:modified xsi:type="dcterms:W3CDTF">2023-12-08T17:19:21Z</dcterms:modified>
</cp:coreProperties>
</file>